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0" r:id="rId1"/>
  </p:sldMasterIdLst>
  <p:sldIdLst>
    <p:sldId id="256" r:id="rId2"/>
    <p:sldId id="257" r:id="rId3"/>
    <p:sldId id="258" r:id="rId4"/>
    <p:sldId id="259" r:id="rId5"/>
    <p:sldId id="260" r:id="rId6"/>
    <p:sldId id="261" r:id="rId7"/>
    <p:sldId id="265" r:id="rId8"/>
    <p:sldId id="262" r:id="rId9"/>
    <p:sldId id="263" r:id="rId10"/>
    <p:sldId id="264"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37"/>
  </p:normalViewPr>
  <p:slideViewPr>
    <p:cSldViewPr snapToGrid="0" snapToObjects="1">
      <p:cViewPr varScale="1">
        <p:scale>
          <a:sx n="90" d="100"/>
          <a:sy n="90" d="100"/>
        </p:scale>
        <p:origin x="232"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5799F43-AF24-1A4F-B647-0037474130EB}" type="datetimeFigureOut">
              <a:rPr lang="en-US" smtClean="0"/>
              <a:t>6/20/20</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1864104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799F43-AF24-1A4F-B647-0037474130EB}" type="datetimeFigureOut">
              <a:rPr lang="en-US" smtClean="0"/>
              <a:t>6/20/20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1853368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799F43-AF24-1A4F-B647-0037474130EB}" type="datetimeFigureOut">
              <a:rPr lang="en-US" smtClean="0"/>
              <a:t>6/20/20</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255862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799F43-AF24-1A4F-B647-0037474130EB}" type="datetimeFigureOut">
              <a:rPr lang="en-US" smtClean="0"/>
              <a:t>6/20/20</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1757673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799F43-AF24-1A4F-B647-0037474130EB}" type="datetimeFigureOut">
              <a:rPr lang="en-US" smtClean="0"/>
              <a:t>6/20/20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655702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5799F43-AF24-1A4F-B647-0037474130EB}" type="datetimeFigureOut">
              <a:rPr lang="en-US" smtClean="0"/>
              <a:t>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26334909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5799F43-AF24-1A4F-B647-0037474130EB}" type="datetimeFigureOut">
              <a:rPr lang="en-US" smtClean="0"/>
              <a:t>6/20/20</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18992976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5799F43-AF24-1A4F-B647-0037474130EB}" type="datetimeFigureOut">
              <a:rPr lang="en-US" smtClean="0"/>
              <a:t>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15921296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5799F43-AF24-1A4F-B647-0037474130EB}" type="datetimeFigureOut">
              <a:rPr lang="en-US" smtClean="0"/>
              <a:t>6/20/20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2749850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799F43-AF24-1A4F-B647-0037474130EB}" type="datetimeFigureOut">
              <a:rPr lang="en-US" smtClean="0"/>
              <a:t>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3103445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799F43-AF24-1A4F-B647-0037474130EB}" type="datetimeFigureOut">
              <a:rPr lang="en-US" smtClean="0"/>
              <a:t>6/20/20</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1097816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799F43-AF24-1A4F-B647-0037474130EB}" type="datetimeFigureOut">
              <a:rPr lang="en-US" smtClean="0"/>
              <a:t>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407976239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799F43-AF24-1A4F-B647-0037474130EB}" type="datetimeFigureOut">
              <a:rPr lang="en-US" smtClean="0"/>
              <a:t>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3301413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799F43-AF24-1A4F-B647-0037474130EB}" type="datetimeFigureOut">
              <a:rPr lang="en-US" smtClean="0"/>
              <a:t>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3627842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799F43-AF24-1A4F-B647-0037474130EB}" type="datetimeFigureOut">
              <a:rPr lang="en-US" smtClean="0"/>
              <a:t>6/20/20</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400168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799F43-AF24-1A4F-B647-0037474130EB}" type="datetimeFigureOut">
              <a:rPr lang="en-US" smtClean="0"/>
              <a:t>6/20/20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71654745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799F43-AF24-1A4F-B647-0037474130EB}" type="datetimeFigureOut">
              <a:rPr lang="en-US" smtClean="0"/>
              <a:t>6/20/20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3416987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5799F43-AF24-1A4F-B647-0037474130EB}" type="datetimeFigureOut">
              <a:rPr lang="en-US" smtClean="0"/>
              <a:t>6/20/20</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0645EB6-8336-DF4C-A8AE-5FBAEF7D9016}" type="slidenum">
              <a:rPr lang="en-US" smtClean="0"/>
              <a:t>‹#›</a:t>
            </a:fld>
            <a:endParaRPr lang="en-US"/>
          </a:p>
        </p:txBody>
      </p:sp>
    </p:spTree>
    <p:extLst>
      <p:ext uri="{BB962C8B-B14F-4D97-AF65-F5344CB8AC3E}">
        <p14:creationId xmlns:p14="http://schemas.microsoft.com/office/powerpoint/2010/main" val="1482486334"/>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geonames.org/"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foursquare.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9" name="Rectangle 8">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6D7D7606-4B40-474E-A259-4C02D92953FE}"/>
              </a:ext>
            </a:extLst>
          </p:cNvPr>
          <p:cNvSpPr>
            <a:spLocks noGrp="1"/>
          </p:cNvSpPr>
          <p:nvPr>
            <p:ph type="ctrTitle"/>
          </p:nvPr>
        </p:nvSpPr>
        <p:spPr>
          <a:xfrm>
            <a:off x="1683171" y="1169773"/>
            <a:ext cx="8825658" cy="2870161"/>
          </a:xfrm>
        </p:spPr>
        <p:txBody>
          <a:bodyPr anchor="b">
            <a:normAutofit/>
          </a:bodyPr>
          <a:lstStyle/>
          <a:p>
            <a:pPr algn="ctr"/>
            <a:r>
              <a:rPr lang="en-US">
                <a:solidFill>
                  <a:schemeClr val="tx1"/>
                </a:solidFill>
              </a:rPr>
              <a:t>Capstone Project – Exploring Helsinki Neighborhood</a:t>
            </a:r>
          </a:p>
        </p:txBody>
      </p:sp>
      <p:sp>
        <p:nvSpPr>
          <p:cNvPr id="3" name="Subtitle 2">
            <a:extLst>
              <a:ext uri="{FF2B5EF4-FFF2-40B4-BE49-F238E27FC236}">
                <a16:creationId xmlns:a16="http://schemas.microsoft.com/office/drawing/2014/main" id="{5F0E42E4-7ED2-2F4D-A35A-015D6DF69B5A}"/>
              </a:ext>
            </a:extLst>
          </p:cNvPr>
          <p:cNvSpPr>
            <a:spLocks noGrp="1"/>
          </p:cNvSpPr>
          <p:nvPr>
            <p:ph type="subTitle" idx="1"/>
          </p:nvPr>
        </p:nvSpPr>
        <p:spPr>
          <a:xfrm>
            <a:off x="1683171" y="4293441"/>
            <a:ext cx="8825658" cy="1234148"/>
          </a:xfrm>
        </p:spPr>
        <p:txBody>
          <a:bodyPr>
            <a:normAutofit/>
          </a:bodyPr>
          <a:lstStyle/>
          <a:p>
            <a:pPr algn="ctr">
              <a:lnSpc>
                <a:spcPct val="90000"/>
              </a:lnSpc>
              <a:spcAft>
                <a:spcPts val="600"/>
              </a:spcAft>
            </a:pPr>
            <a:endParaRPr lang="en-US" sz="1700"/>
          </a:p>
          <a:p>
            <a:pPr algn="ctr">
              <a:lnSpc>
                <a:spcPct val="90000"/>
              </a:lnSpc>
              <a:spcAft>
                <a:spcPts val="600"/>
              </a:spcAft>
            </a:pPr>
            <a:r>
              <a:rPr lang="en-US" sz="1700"/>
              <a:t>Using foursquare Data</a:t>
            </a:r>
          </a:p>
          <a:p>
            <a:pPr algn="ctr">
              <a:lnSpc>
                <a:spcPct val="90000"/>
              </a:lnSpc>
              <a:spcAft>
                <a:spcPts val="600"/>
              </a:spcAft>
            </a:pPr>
            <a:r>
              <a:rPr lang="en-US" sz="1700"/>
              <a:t>By Anoogna Suresh Babu</a:t>
            </a:r>
          </a:p>
        </p:txBody>
      </p:sp>
      <p:cxnSp>
        <p:nvCxnSpPr>
          <p:cNvPr id="12" name="Straight Connector 11">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1284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A28C730D-5278-214A-9AA3-B23BAD722325}"/>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Discussions</a:t>
            </a:r>
          </a:p>
        </p:txBody>
      </p:sp>
      <p:sp>
        <p:nvSpPr>
          <p:cNvPr id="3" name="Content Placeholder 2">
            <a:extLst>
              <a:ext uri="{FF2B5EF4-FFF2-40B4-BE49-F238E27FC236}">
                <a16:creationId xmlns:a16="http://schemas.microsoft.com/office/drawing/2014/main" id="{E6E58540-32E7-D240-A9F7-A904AFEC6A22}"/>
              </a:ext>
            </a:extLst>
          </p:cNvPr>
          <p:cNvSpPr>
            <a:spLocks noGrp="1"/>
          </p:cNvSpPr>
          <p:nvPr>
            <p:ph idx="1"/>
          </p:nvPr>
        </p:nvSpPr>
        <p:spPr>
          <a:xfrm>
            <a:off x="5290077" y="437513"/>
            <a:ext cx="5502614" cy="5954325"/>
          </a:xfrm>
        </p:spPr>
        <p:txBody>
          <a:bodyPr anchor="ctr">
            <a:normAutofit/>
          </a:bodyPr>
          <a:lstStyle/>
          <a:p>
            <a:r>
              <a:rPr lang="en-US" sz="2000"/>
              <a:t>We can see from the results that a list of necessities when traveling to a new city is obtained.  This can be used to make travel plans easily.</a:t>
            </a:r>
          </a:p>
          <a:p>
            <a:r>
              <a:rPr lang="en-US" sz="2000"/>
              <a:t>An improvement to this problem can be to make use of the ratings of locations provided by FourSquare in order to obtain ratings of hotels, restaurants, etc. so that the tourists can choose based on their preferences and budgets. </a:t>
            </a:r>
          </a:p>
          <a:p>
            <a:r>
              <a:rPr lang="en-US" sz="2000"/>
              <a:t>Also, restaurants and cafes nearby a particular hotel can be obtained so that distance traveled is minimized. </a:t>
            </a:r>
          </a:p>
          <a:p>
            <a:endParaRPr lang="en-US" sz="2000"/>
          </a:p>
        </p:txBody>
      </p:sp>
    </p:spTree>
    <p:extLst>
      <p:ext uri="{BB962C8B-B14F-4D97-AF65-F5344CB8AC3E}">
        <p14:creationId xmlns:p14="http://schemas.microsoft.com/office/powerpoint/2010/main" val="1710881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3553CE34-0FDE-7A40-B28A-C9729AF3DDA0}"/>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Conclusion</a:t>
            </a:r>
          </a:p>
        </p:txBody>
      </p:sp>
      <p:sp>
        <p:nvSpPr>
          <p:cNvPr id="3" name="Content Placeholder 2">
            <a:extLst>
              <a:ext uri="{FF2B5EF4-FFF2-40B4-BE49-F238E27FC236}">
                <a16:creationId xmlns:a16="http://schemas.microsoft.com/office/drawing/2014/main" id="{6E215870-889B-4548-A5A2-5958F185F57D}"/>
              </a:ext>
            </a:extLst>
          </p:cNvPr>
          <p:cNvSpPr>
            <a:spLocks noGrp="1"/>
          </p:cNvSpPr>
          <p:nvPr>
            <p:ph idx="1"/>
          </p:nvPr>
        </p:nvSpPr>
        <p:spPr>
          <a:xfrm>
            <a:off x="5290077" y="437513"/>
            <a:ext cx="5502614" cy="5954325"/>
          </a:xfrm>
        </p:spPr>
        <p:txBody>
          <a:bodyPr anchor="ctr">
            <a:normAutofit/>
          </a:bodyPr>
          <a:lstStyle/>
          <a:p>
            <a:pPr marL="0" indent="0">
              <a:buNone/>
            </a:pPr>
            <a:endParaRPr lang="en-US" sz="2000"/>
          </a:p>
          <a:p>
            <a:pPr marL="0" indent="0">
              <a:buNone/>
            </a:pPr>
            <a:r>
              <a:rPr lang="en-US" sz="2000"/>
              <a:t>Hence the solution is provided to the given problem of the travel agency and can help their expansion in Helsinki. This data can be used to make favorable itineraries and can make travel easier. </a:t>
            </a:r>
          </a:p>
          <a:p>
            <a:endParaRPr lang="en-US" sz="2000"/>
          </a:p>
        </p:txBody>
      </p:sp>
    </p:spTree>
    <p:extLst>
      <p:ext uri="{BB962C8B-B14F-4D97-AF65-F5344CB8AC3E}">
        <p14:creationId xmlns:p14="http://schemas.microsoft.com/office/powerpoint/2010/main" val="3636865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9"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3"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D5A2956A-28DB-2F49-9FB1-CC75C742CCAF}"/>
              </a:ext>
            </a:extLst>
          </p:cNvPr>
          <p:cNvSpPr>
            <a:spLocks noGrp="1"/>
          </p:cNvSpPr>
          <p:nvPr>
            <p:ph type="title"/>
          </p:nvPr>
        </p:nvSpPr>
        <p:spPr>
          <a:xfrm>
            <a:off x="994087" y="1130603"/>
            <a:ext cx="3342442" cy="4596794"/>
          </a:xfrm>
        </p:spPr>
        <p:txBody>
          <a:bodyPr anchor="ctr">
            <a:normAutofit/>
          </a:bodyPr>
          <a:lstStyle/>
          <a:p>
            <a:r>
              <a:rPr lang="en-US" sz="3200" b="1">
                <a:solidFill>
                  <a:srgbClr val="EBEBEB"/>
                </a:solidFill>
              </a:rPr>
              <a:t>Introduction/ Business Problem </a:t>
            </a:r>
          </a:p>
        </p:txBody>
      </p:sp>
      <p:sp>
        <p:nvSpPr>
          <p:cNvPr id="3" name="Content Placeholder 2">
            <a:extLst>
              <a:ext uri="{FF2B5EF4-FFF2-40B4-BE49-F238E27FC236}">
                <a16:creationId xmlns:a16="http://schemas.microsoft.com/office/drawing/2014/main" id="{20D3E29D-D79F-1A42-9F03-90DEFA2500F4}"/>
              </a:ext>
            </a:extLst>
          </p:cNvPr>
          <p:cNvSpPr>
            <a:spLocks noGrp="1"/>
          </p:cNvSpPr>
          <p:nvPr>
            <p:ph idx="1"/>
          </p:nvPr>
        </p:nvSpPr>
        <p:spPr>
          <a:xfrm>
            <a:off x="5290077" y="437513"/>
            <a:ext cx="5502614" cy="5954325"/>
          </a:xfrm>
        </p:spPr>
        <p:txBody>
          <a:bodyPr anchor="ctr">
            <a:normAutofit/>
          </a:bodyPr>
          <a:lstStyle/>
          <a:p>
            <a:r>
              <a:rPr lang="en-US" sz="2000" dirty="0"/>
              <a:t>An international travel agency which is established in many cities of the world is looking to expand its arrangements in Helsinki, Finland.</a:t>
            </a:r>
          </a:p>
          <a:p>
            <a:r>
              <a:rPr lang="en-US" sz="2000" dirty="0"/>
              <a:t>They need information on the hotels, restaurants, pubs, cafes, etc. along with the transport facilities available, viz, bus lines, train lines, etc.</a:t>
            </a:r>
          </a:p>
          <a:p>
            <a:r>
              <a:rPr lang="en-US" sz="2000" dirty="0"/>
              <a:t>To make the travel more convenient, information about emergency services is also provided.</a:t>
            </a:r>
          </a:p>
          <a:p>
            <a:r>
              <a:rPr lang="en-US" sz="2000" dirty="0"/>
              <a:t>With this information the travel agency can plan better and provide better services to their customers. </a:t>
            </a:r>
          </a:p>
          <a:p>
            <a:endParaRPr lang="en-US" sz="2000" dirty="0"/>
          </a:p>
        </p:txBody>
      </p:sp>
    </p:spTree>
    <p:extLst>
      <p:ext uri="{BB962C8B-B14F-4D97-AF65-F5344CB8AC3E}">
        <p14:creationId xmlns:p14="http://schemas.microsoft.com/office/powerpoint/2010/main" val="1800383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14" name="Freeform: Shape 12">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6"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0B574583-3036-434D-8E15-4514C180F359}"/>
              </a:ext>
            </a:extLst>
          </p:cNvPr>
          <p:cNvSpPr>
            <a:spLocks noGrp="1"/>
          </p:cNvSpPr>
          <p:nvPr>
            <p:ph type="title"/>
          </p:nvPr>
        </p:nvSpPr>
        <p:spPr>
          <a:xfrm>
            <a:off x="639098" y="629265"/>
            <a:ext cx="5132438" cy="1622322"/>
          </a:xfrm>
        </p:spPr>
        <p:txBody>
          <a:bodyPr>
            <a:normAutofit/>
          </a:bodyPr>
          <a:lstStyle/>
          <a:p>
            <a:r>
              <a:rPr lang="en-US" b="1">
                <a:solidFill>
                  <a:srgbClr val="EBEBEB"/>
                </a:solidFill>
              </a:rPr>
              <a:t>Data</a:t>
            </a:r>
            <a:br>
              <a:rPr lang="en-US">
                <a:solidFill>
                  <a:srgbClr val="EBEBEB"/>
                </a:solidFill>
              </a:rPr>
            </a:br>
            <a:endParaRPr lang="en-US">
              <a:solidFill>
                <a:srgbClr val="EBEBEB"/>
              </a:solidFill>
            </a:endParaRPr>
          </a:p>
        </p:txBody>
      </p:sp>
      <p:pic>
        <p:nvPicPr>
          <p:cNvPr id="4" name="Picture 3" descr="A screenshot of a cell phone&#10;&#10;Description automatically generated">
            <a:extLst>
              <a:ext uri="{FF2B5EF4-FFF2-40B4-BE49-F238E27FC236}">
                <a16:creationId xmlns:a16="http://schemas.microsoft.com/office/drawing/2014/main" id="{27640565-D1AF-EE41-A069-D58D5B941547}"/>
              </a:ext>
            </a:extLst>
          </p:cNvPr>
          <p:cNvPicPr/>
          <p:nvPr/>
        </p:nvPicPr>
        <p:blipFill>
          <a:blip r:embed="rId2">
            <a:extLst>
              <a:ext uri="{28A0092B-C50C-407E-A947-70E740481C1C}">
                <a14:useLocalDpi xmlns:a14="http://schemas.microsoft.com/office/drawing/2010/main" val="0"/>
              </a:ext>
            </a:extLst>
          </a:blip>
          <a:stretch>
            <a:fillRect/>
          </a:stretch>
        </p:blipFill>
        <p:spPr>
          <a:xfrm>
            <a:off x="6714836" y="2484121"/>
            <a:ext cx="4828707" cy="2702242"/>
          </a:xfrm>
          <a:prstGeom prst="rect">
            <a:avLst/>
          </a:prstGeom>
        </p:spPr>
      </p:pic>
      <p:sp>
        <p:nvSpPr>
          <p:cNvPr id="18" name="Rectangle 16">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6BCB94A-1049-024C-8E04-DB7D98EFF22B}"/>
              </a:ext>
            </a:extLst>
          </p:cNvPr>
          <p:cNvSpPr>
            <a:spLocks noGrp="1"/>
          </p:cNvSpPr>
          <p:nvPr>
            <p:ph idx="1"/>
          </p:nvPr>
        </p:nvSpPr>
        <p:spPr>
          <a:xfrm>
            <a:off x="639098" y="1929371"/>
            <a:ext cx="5132439" cy="3811742"/>
          </a:xfrm>
        </p:spPr>
        <p:txBody>
          <a:bodyPr anchor="ctr">
            <a:normAutofit/>
          </a:bodyPr>
          <a:lstStyle/>
          <a:p>
            <a:r>
              <a:rPr lang="en-US" dirty="0">
                <a:solidFill>
                  <a:srgbClr val="FFFFFF"/>
                </a:solidFill>
              </a:rPr>
              <a:t>The data for the given problem is taken from </a:t>
            </a:r>
            <a:r>
              <a:rPr lang="en-US" u="sng" dirty="0">
                <a:solidFill>
                  <a:srgbClr val="FFFFFF"/>
                </a:solidFill>
                <a:hlinkClick r:id="rId3"/>
              </a:rPr>
              <a:t>GeoNames</a:t>
            </a:r>
            <a:r>
              <a:rPr lang="en-US" dirty="0">
                <a:solidFill>
                  <a:srgbClr val="FFFFFF"/>
                </a:solidFill>
              </a:rPr>
              <a:t>. The Postal Code data for Finland is converted to .csv format. It is filtered to include only the required columns – </a:t>
            </a:r>
            <a:r>
              <a:rPr lang="en-US" b="1" dirty="0">
                <a:solidFill>
                  <a:srgbClr val="FFFFFF"/>
                </a:solidFill>
              </a:rPr>
              <a:t>Postal Code</a:t>
            </a:r>
            <a:r>
              <a:rPr lang="en-US" dirty="0">
                <a:solidFill>
                  <a:srgbClr val="FFFFFF"/>
                </a:solidFill>
              </a:rPr>
              <a:t>,</a:t>
            </a:r>
            <a:r>
              <a:rPr lang="en-US" b="1" dirty="0">
                <a:solidFill>
                  <a:srgbClr val="FFFFFF"/>
                </a:solidFill>
              </a:rPr>
              <a:t> Borough</a:t>
            </a:r>
            <a:r>
              <a:rPr lang="en-US" dirty="0">
                <a:solidFill>
                  <a:srgbClr val="FFFFFF"/>
                </a:solidFill>
              </a:rPr>
              <a:t> (Province),</a:t>
            </a:r>
            <a:r>
              <a:rPr lang="en-US" b="1" dirty="0">
                <a:solidFill>
                  <a:srgbClr val="FFFFFF"/>
                </a:solidFill>
              </a:rPr>
              <a:t> Neighborhood</a:t>
            </a:r>
            <a:r>
              <a:rPr lang="en-US" dirty="0">
                <a:solidFill>
                  <a:srgbClr val="FFFFFF"/>
                </a:solidFill>
              </a:rPr>
              <a:t> (Community), </a:t>
            </a:r>
            <a:r>
              <a:rPr lang="en-US" b="1" dirty="0">
                <a:solidFill>
                  <a:srgbClr val="FFFFFF"/>
                </a:solidFill>
              </a:rPr>
              <a:t>Latitude</a:t>
            </a:r>
            <a:r>
              <a:rPr lang="en-US" dirty="0">
                <a:solidFill>
                  <a:srgbClr val="FFFFFF"/>
                </a:solidFill>
              </a:rPr>
              <a:t> and </a:t>
            </a:r>
            <a:r>
              <a:rPr lang="en-US" b="1" dirty="0">
                <a:solidFill>
                  <a:srgbClr val="FFFFFF"/>
                </a:solidFill>
              </a:rPr>
              <a:t>Longitude</a:t>
            </a:r>
            <a:r>
              <a:rPr lang="en-US" dirty="0">
                <a:solidFill>
                  <a:srgbClr val="FFFFFF"/>
                </a:solidFill>
              </a:rPr>
              <a:t>.  This is updated to a dataset. The following image shows an example of the dataset.</a:t>
            </a:r>
          </a:p>
          <a:p>
            <a:endParaRPr lang="en-US" dirty="0">
              <a:solidFill>
                <a:srgbClr val="FFFFFF"/>
              </a:solidFill>
            </a:endParaRPr>
          </a:p>
        </p:txBody>
      </p:sp>
    </p:spTree>
    <p:extLst>
      <p:ext uri="{BB962C8B-B14F-4D97-AF65-F5344CB8AC3E}">
        <p14:creationId xmlns:p14="http://schemas.microsoft.com/office/powerpoint/2010/main" val="209871946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7"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1"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3" name="Content Placeholder 2">
            <a:extLst>
              <a:ext uri="{FF2B5EF4-FFF2-40B4-BE49-F238E27FC236}">
                <a16:creationId xmlns:a16="http://schemas.microsoft.com/office/drawing/2014/main" id="{71DEFCDC-9A82-2F4A-A37B-17CAD5F13313}"/>
              </a:ext>
            </a:extLst>
          </p:cNvPr>
          <p:cNvSpPr>
            <a:spLocks noGrp="1"/>
          </p:cNvSpPr>
          <p:nvPr>
            <p:ph idx="1"/>
          </p:nvPr>
        </p:nvSpPr>
        <p:spPr>
          <a:xfrm>
            <a:off x="5290077" y="437513"/>
            <a:ext cx="5502614" cy="5954325"/>
          </a:xfrm>
        </p:spPr>
        <p:txBody>
          <a:bodyPr anchor="ctr">
            <a:normAutofit/>
          </a:bodyPr>
          <a:lstStyle/>
          <a:p>
            <a:r>
              <a:rPr lang="en-US" sz="2000"/>
              <a:t>Once this dataset is ready, </a:t>
            </a:r>
            <a:r>
              <a:rPr lang="en-US" sz="2000" u="sng">
                <a:hlinkClick r:id="rId2"/>
              </a:rPr>
              <a:t>FourSquare</a:t>
            </a:r>
            <a:r>
              <a:rPr lang="en-US" sz="2000"/>
              <a:t> data is used in order to explore the neighborhood of Helsinki. Folium is used to create the required maps. </a:t>
            </a:r>
          </a:p>
          <a:p>
            <a:r>
              <a:rPr lang="en-US" sz="2000"/>
              <a:t>Foursquare is used to get relevant information of locations of hotels, restaurants, pubs, places to visit, etc.</a:t>
            </a:r>
          </a:p>
          <a:p>
            <a:pPr marL="0" indent="0">
              <a:buNone/>
            </a:pPr>
            <a:endParaRPr lang="en-US" sz="2000"/>
          </a:p>
        </p:txBody>
      </p:sp>
    </p:spTree>
    <p:extLst>
      <p:ext uri="{BB962C8B-B14F-4D97-AF65-F5344CB8AC3E}">
        <p14:creationId xmlns:p14="http://schemas.microsoft.com/office/powerpoint/2010/main" val="1532837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21">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36" name="Freeform: Shape 23">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7"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3E9C901A-3373-3547-820E-7DBC2A8DF3E6}"/>
              </a:ext>
            </a:extLst>
          </p:cNvPr>
          <p:cNvSpPr>
            <a:spLocks noGrp="1"/>
          </p:cNvSpPr>
          <p:nvPr>
            <p:ph type="title"/>
          </p:nvPr>
        </p:nvSpPr>
        <p:spPr>
          <a:xfrm>
            <a:off x="1154955" y="973668"/>
            <a:ext cx="2942210" cy="1020232"/>
          </a:xfrm>
        </p:spPr>
        <p:txBody>
          <a:bodyPr>
            <a:normAutofit/>
          </a:bodyPr>
          <a:lstStyle/>
          <a:p>
            <a:r>
              <a:rPr lang="en-US" sz="3300">
                <a:solidFill>
                  <a:srgbClr val="EBEBEB"/>
                </a:solidFill>
              </a:rPr>
              <a:t>Methodology</a:t>
            </a:r>
          </a:p>
        </p:txBody>
      </p:sp>
      <p:pic>
        <p:nvPicPr>
          <p:cNvPr id="4" name="Picture 3" descr="A close up of a map&#10;&#10;Description automatically generated">
            <a:extLst>
              <a:ext uri="{FF2B5EF4-FFF2-40B4-BE49-F238E27FC236}">
                <a16:creationId xmlns:a16="http://schemas.microsoft.com/office/drawing/2014/main" id="{3C48FDD2-7676-F14A-9491-53657742338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194607" y="1527519"/>
            <a:ext cx="6391533" cy="3802962"/>
          </a:xfrm>
          <a:prstGeom prst="rect">
            <a:avLst/>
          </a:prstGeom>
        </p:spPr>
      </p:pic>
      <p:sp>
        <p:nvSpPr>
          <p:cNvPr id="38" name="Rectangle 27">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9" name="Oval 29">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0" name="Oval 31">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026D1E3-533C-764A-B870-9E59AEBFCD4D}"/>
              </a:ext>
            </a:extLst>
          </p:cNvPr>
          <p:cNvSpPr>
            <a:spLocks noGrp="1"/>
          </p:cNvSpPr>
          <p:nvPr>
            <p:ph idx="1"/>
          </p:nvPr>
        </p:nvSpPr>
        <p:spPr>
          <a:xfrm>
            <a:off x="1154955" y="2120900"/>
            <a:ext cx="3133726" cy="3898900"/>
          </a:xfrm>
        </p:spPr>
        <p:txBody>
          <a:bodyPr>
            <a:normAutofit/>
          </a:bodyPr>
          <a:lstStyle/>
          <a:p>
            <a:pPr>
              <a:lnSpc>
                <a:spcPct val="90000"/>
              </a:lnSpc>
            </a:pPr>
            <a:r>
              <a:rPr lang="en-US" sz="1500">
                <a:solidFill>
                  <a:srgbClr val="FFFFFF"/>
                </a:solidFill>
              </a:rPr>
              <a:t>Client ID and Client Secret are used to access the FourSquare API.</a:t>
            </a:r>
          </a:p>
          <a:p>
            <a:pPr>
              <a:lnSpc>
                <a:spcPct val="90000"/>
              </a:lnSpc>
            </a:pPr>
            <a:r>
              <a:rPr lang="en-US" sz="1500">
                <a:solidFill>
                  <a:srgbClr val="FFFFFF"/>
                </a:solidFill>
              </a:rPr>
              <a:t>We then send a request to obtain the top 100 locations within a radius of 1000.</a:t>
            </a:r>
            <a:r>
              <a:rPr lang="en-US" sz="1500">
                <a:solidFill>
                  <a:srgbClr val="FFFFFF"/>
                </a:solidFill>
                <a:effectLst/>
              </a:rPr>
              <a:t> </a:t>
            </a:r>
            <a:endParaRPr lang="en-US" sz="1500">
              <a:solidFill>
                <a:srgbClr val="FFFFFF"/>
              </a:solidFill>
            </a:endParaRPr>
          </a:p>
          <a:p>
            <a:pPr>
              <a:lnSpc>
                <a:spcPct val="90000"/>
              </a:lnSpc>
            </a:pPr>
            <a:r>
              <a:rPr lang="en-US" sz="1500">
                <a:solidFill>
                  <a:srgbClr val="FFFFFF"/>
                </a:solidFill>
              </a:rPr>
              <a:t>From the results’ list, we see that the top locations include Museums, Restaurants, Hotels, Cafes, etc. Hence, we will try to explore more into these categories. </a:t>
            </a:r>
          </a:p>
          <a:p>
            <a:pPr>
              <a:lnSpc>
                <a:spcPct val="90000"/>
              </a:lnSpc>
            </a:pPr>
            <a:endParaRPr lang="en-US" sz="1500">
              <a:solidFill>
                <a:srgbClr val="FFFFFF"/>
              </a:solidFill>
            </a:endParaRPr>
          </a:p>
        </p:txBody>
      </p:sp>
      <p:sp>
        <p:nvSpPr>
          <p:cNvPr id="34"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375914086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43811AD7-D16D-1D4D-917F-A082C360AD47}"/>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We obtain list of locations of the following:</a:t>
            </a:r>
            <a:br>
              <a:rPr lang="en-US" sz="3200">
                <a:solidFill>
                  <a:srgbClr val="EBEBEB"/>
                </a:solidFill>
              </a:rPr>
            </a:br>
            <a:endParaRPr lang="en-US" sz="3200">
              <a:solidFill>
                <a:srgbClr val="EBEBEB"/>
              </a:solidFill>
            </a:endParaRPr>
          </a:p>
        </p:txBody>
      </p:sp>
      <p:sp>
        <p:nvSpPr>
          <p:cNvPr id="3" name="Content Placeholder 2">
            <a:extLst>
              <a:ext uri="{FF2B5EF4-FFF2-40B4-BE49-F238E27FC236}">
                <a16:creationId xmlns:a16="http://schemas.microsoft.com/office/drawing/2014/main" id="{5FFB76B6-2731-5940-ABC0-45BD91FB3282}"/>
              </a:ext>
            </a:extLst>
          </p:cNvPr>
          <p:cNvSpPr>
            <a:spLocks noGrp="1"/>
          </p:cNvSpPr>
          <p:nvPr>
            <p:ph idx="1"/>
          </p:nvPr>
        </p:nvSpPr>
        <p:spPr>
          <a:xfrm>
            <a:off x="5290077" y="437513"/>
            <a:ext cx="5502614" cy="5954325"/>
          </a:xfrm>
        </p:spPr>
        <p:txBody>
          <a:bodyPr anchor="ctr">
            <a:normAutofit/>
          </a:bodyPr>
          <a:lstStyle/>
          <a:p>
            <a:pPr marL="0" indent="0">
              <a:buNone/>
            </a:pPr>
            <a:endParaRPr lang="en-US" sz="2000"/>
          </a:p>
          <a:p>
            <a:r>
              <a:rPr lang="en-US" sz="2000"/>
              <a:t>Hotels</a:t>
            </a:r>
          </a:p>
          <a:p>
            <a:r>
              <a:rPr lang="en-US" sz="2000"/>
              <a:t>Restaurants</a:t>
            </a:r>
          </a:p>
          <a:p>
            <a:r>
              <a:rPr lang="en-US" sz="2000"/>
              <a:t>Cafes</a:t>
            </a:r>
          </a:p>
          <a:p>
            <a:r>
              <a:rPr lang="en-US" sz="2000"/>
              <a:t>Museums</a:t>
            </a:r>
          </a:p>
          <a:p>
            <a:r>
              <a:rPr lang="en-US" sz="2000"/>
              <a:t>Gift Shops</a:t>
            </a:r>
          </a:p>
          <a:p>
            <a:r>
              <a:rPr lang="en-US" sz="2000"/>
              <a:t>Pubs</a:t>
            </a:r>
          </a:p>
          <a:p>
            <a:r>
              <a:rPr lang="en-US" sz="2000"/>
              <a:t>Parks</a:t>
            </a:r>
          </a:p>
        </p:txBody>
      </p:sp>
    </p:spTree>
    <p:extLst>
      <p:ext uri="{BB962C8B-B14F-4D97-AF65-F5344CB8AC3E}">
        <p14:creationId xmlns:p14="http://schemas.microsoft.com/office/powerpoint/2010/main" val="2266735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EDE6B-4D6A-5342-9FFE-1B8D4125C8BB}"/>
              </a:ext>
            </a:extLst>
          </p:cNvPr>
          <p:cNvSpPr>
            <a:spLocks noGrp="1"/>
          </p:cNvSpPr>
          <p:nvPr>
            <p:ph type="title"/>
          </p:nvPr>
        </p:nvSpPr>
        <p:spPr/>
        <p:txBody>
          <a:bodyPr>
            <a:normAutofit fontScale="90000"/>
          </a:bodyPr>
          <a:lstStyle/>
          <a:p>
            <a:r>
              <a:rPr lang="en-US" dirty="0"/>
              <a:t>Results</a:t>
            </a:r>
            <a:br>
              <a:rPr lang="en-US" dirty="0"/>
            </a:br>
            <a:br>
              <a:rPr lang="en-US" dirty="0"/>
            </a:br>
            <a:r>
              <a:rPr lang="en-US" sz="2800" dirty="0"/>
              <a:t>A few examples of the results are displayed below</a:t>
            </a:r>
          </a:p>
        </p:txBody>
      </p:sp>
      <p:pic>
        <p:nvPicPr>
          <p:cNvPr id="4" name="Content Placeholder 3" descr="A close up of a map&#10;&#10;Description automatically generated">
            <a:extLst>
              <a:ext uri="{FF2B5EF4-FFF2-40B4-BE49-F238E27FC236}">
                <a16:creationId xmlns:a16="http://schemas.microsoft.com/office/drawing/2014/main" id="{42F4791D-34B2-804E-A085-F7122F6DC694}"/>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553" y="2813050"/>
            <a:ext cx="3943350" cy="2368550"/>
          </a:xfrm>
          <a:prstGeom prst="rect">
            <a:avLst/>
          </a:prstGeom>
        </p:spPr>
      </p:pic>
      <p:pic>
        <p:nvPicPr>
          <p:cNvPr id="5" name="Picture 4" descr="A close up of a map&#10;&#10;Description automatically generated">
            <a:extLst>
              <a:ext uri="{FF2B5EF4-FFF2-40B4-BE49-F238E27FC236}">
                <a16:creationId xmlns:a16="http://schemas.microsoft.com/office/drawing/2014/main" id="{849C959C-6756-0A43-9BA9-8277C455336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971903" y="2833129"/>
            <a:ext cx="4198630" cy="2368551"/>
          </a:xfrm>
          <a:prstGeom prst="rect">
            <a:avLst/>
          </a:prstGeom>
        </p:spPr>
      </p:pic>
      <p:pic>
        <p:nvPicPr>
          <p:cNvPr id="6" name="Picture 5" descr="A close up of a map&#10;&#10;Description automatically generated">
            <a:extLst>
              <a:ext uri="{FF2B5EF4-FFF2-40B4-BE49-F238E27FC236}">
                <a16:creationId xmlns:a16="http://schemas.microsoft.com/office/drawing/2014/main" id="{AA3127DC-EBA4-1840-A80B-E718596B1B2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189121" y="2867260"/>
            <a:ext cx="3720461" cy="2334420"/>
          </a:xfrm>
          <a:prstGeom prst="rect">
            <a:avLst/>
          </a:prstGeom>
        </p:spPr>
      </p:pic>
      <p:sp>
        <p:nvSpPr>
          <p:cNvPr id="7" name="TextBox 6">
            <a:extLst>
              <a:ext uri="{FF2B5EF4-FFF2-40B4-BE49-F238E27FC236}">
                <a16:creationId xmlns:a16="http://schemas.microsoft.com/office/drawing/2014/main" id="{1442B89E-77AB-0F4E-967B-3D373654DE2C}"/>
              </a:ext>
            </a:extLst>
          </p:cNvPr>
          <p:cNvSpPr txBox="1"/>
          <p:nvPr/>
        </p:nvSpPr>
        <p:spPr>
          <a:xfrm>
            <a:off x="0" y="4832348"/>
            <a:ext cx="3732851" cy="369332"/>
          </a:xfrm>
          <a:prstGeom prst="rect">
            <a:avLst/>
          </a:prstGeom>
          <a:noFill/>
        </p:spPr>
        <p:txBody>
          <a:bodyPr wrap="square" rtlCol="0">
            <a:spAutoFit/>
          </a:bodyPr>
          <a:lstStyle/>
          <a:p>
            <a:r>
              <a:rPr lang="en-US" dirty="0"/>
              <a:t>Map displaying Hotels</a:t>
            </a:r>
          </a:p>
        </p:txBody>
      </p:sp>
      <p:sp>
        <p:nvSpPr>
          <p:cNvPr id="8" name="TextBox 7">
            <a:extLst>
              <a:ext uri="{FF2B5EF4-FFF2-40B4-BE49-F238E27FC236}">
                <a16:creationId xmlns:a16="http://schemas.microsoft.com/office/drawing/2014/main" id="{20CCA409-6A13-1345-9995-B36FA59110A2}"/>
              </a:ext>
            </a:extLst>
          </p:cNvPr>
          <p:cNvSpPr txBox="1"/>
          <p:nvPr/>
        </p:nvSpPr>
        <p:spPr>
          <a:xfrm>
            <a:off x="3943350" y="4823380"/>
            <a:ext cx="3732851" cy="369332"/>
          </a:xfrm>
          <a:prstGeom prst="rect">
            <a:avLst/>
          </a:prstGeom>
          <a:noFill/>
        </p:spPr>
        <p:txBody>
          <a:bodyPr wrap="square" rtlCol="0">
            <a:spAutoFit/>
          </a:bodyPr>
          <a:lstStyle/>
          <a:p>
            <a:r>
              <a:rPr lang="en-US" dirty="0"/>
              <a:t>Map displaying Restaurants</a:t>
            </a:r>
          </a:p>
        </p:txBody>
      </p:sp>
      <p:sp>
        <p:nvSpPr>
          <p:cNvPr id="9" name="TextBox 8">
            <a:extLst>
              <a:ext uri="{FF2B5EF4-FFF2-40B4-BE49-F238E27FC236}">
                <a16:creationId xmlns:a16="http://schemas.microsoft.com/office/drawing/2014/main" id="{65BCAA30-0F3E-7048-8C96-1D1E7F9B0ECE}"/>
              </a:ext>
            </a:extLst>
          </p:cNvPr>
          <p:cNvSpPr txBox="1"/>
          <p:nvPr/>
        </p:nvSpPr>
        <p:spPr>
          <a:xfrm>
            <a:off x="8199086" y="4843460"/>
            <a:ext cx="3732851" cy="369332"/>
          </a:xfrm>
          <a:prstGeom prst="rect">
            <a:avLst/>
          </a:prstGeom>
          <a:noFill/>
        </p:spPr>
        <p:txBody>
          <a:bodyPr wrap="square" rtlCol="0">
            <a:spAutoFit/>
          </a:bodyPr>
          <a:lstStyle/>
          <a:p>
            <a:r>
              <a:rPr lang="en-US" dirty="0"/>
              <a:t>Map displaying Bus Lines</a:t>
            </a:r>
          </a:p>
        </p:txBody>
      </p:sp>
    </p:spTree>
    <p:extLst>
      <p:ext uri="{BB962C8B-B14F-4D97-AF65-F5344CB8AC3E}">
        <p14:creationId xmlns:p14="http://schemas.microsoft.com/office/powerpoint/2010/main" val="3309907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Rectangle 15">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B9CC3E5-EA42-4393-A2C0-5192B91BD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icture containing text, map&#10;&#10;Description automatically generated">
            <a:extLst>
              <a:ext uri="{FF2B5EF4-FFF2-40B4-BE49-F238E27FC236}">
                <a16:creationId xmlns:a16="http://schemas.microsoft.com/office/drawing/2014/main" id="{C6DE0C04-6484-4445-9C6E-8BB0B8BBBE55}"/>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561110" y="593558"/>
            <a:ext cx="5448111" cy="3200765"/>
          </a:xfrm>
          <a:prstGeom prst="roundRect">
            <a:avLst>
              <a:gd name="adj" fmla="val 0"/>
            </a:avLst>
          </a:prstGeom>
          <a:effectLst/>
        </p:spPr>
      </p:pic>
      <p:sp>
        <p:nvSpPr>
          <p:cNvPr id="20" name="Rectangle 19">
            <a:extLst>
              <a:ext uri="{FF2B5EF4-FFF2-40B4-BE49-F238E27FC236}">
                <a16:creationId xmlns:a16="http://schemas.microsoft.com/office/drawing/2014/main" id="{FB8DBC8E-FBA7-466C-8D97-75B15FBE9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Picture 5" descr="A wooden boat in a body of water&#10;&#10;Description automatically generated">
            <a:extLst>
              <a:ext uri="{FF2B5EF4-FFF2-40B4-BE49-F238E27FC236}">
                <a16:creationId xmlns:a16="http://schemas.microsoft.com/office/drawing/2014/main" id="{55AD75BB-5B46-6645-9622-9C38DAE33941}"/>
              </a:ext>
            </a:extLst>
          </p:cNvPr>
          <p:cNvPicPr>
            <a:picLocks noChangeAspect="1"/>
          </p:cNvPicPr>
          <p:nvPr/>
        </p:nvPicPr>
        <p:blipFill>
          <a:blip r:embed="rId4"/>
          <a:stretch>
            <a:fillRect/>
          </a:stretch>
        </p:blipFill>
        <p:spPr>
          <a:xfrm>
            <a:off x="7482161" y="473338"/>
            <a:ext cx="2751693" cy="3439617"/>
          </a:xfrm>
          <a:prstGeom prst="roundRect">
            <a:avLst>
              <a:gd name="adj" fmla="val 0"/>
            </a:avLst>
          </a:prstGeom>
          <a:effectLst/>
        </p:spPr>
      </p:pic>
      <p:sp>
        <p:nvSpPr>
          <p:cNvPr id="22" name="Freeform: Shape 21">
            <a:extLst>
              <a:ext uri="{FF2B5EF4-FFF2-40B4-BE49-F238E27FC236}">
                <a16:creationId xmlns:a16="http://schemas.microsoft.com/office/drawing/2014/main" id="{E6FFF64E-1FE4-4AE0-9D62-567AA183C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133850"/>
            <a:ext cx="11277600" cy="2250018"/>
          </a:xfrm>
          <a:custGeom>
            <a:avLst/>
            <a:gdLst>
              <a:gd name="connsiteX0" fmla="*/ 5264150 w 11277600"/>
              <a:gd name="connsiteY0" fmla="*/ 0 h 2250018"/>
              <a:gd name="connsiteX1" fmla="*/ 5499100 w 11277600"/>
              <a:gd name="connsiteY1" fmla="*/ 1588 h 2250018"/>
              <a:gd name="connsiteX2" fmla="*/ 5730875 w 11277600"/>
              <a:gd name="connsiteY2" fmla="*/ 1588 h 2250018"/>
              <a:gd name="connsiteX3" fmla="*/ 5961063 w 11277600"/>
              <a:gd name="connsiteY3" fmla="*/ 4763 h 2250018"/>
              <a:gd name="connsiteX4" fmla="*/ 6186488 w 11277600"/>
              <a:gd name="connsiteY4" fmla="*/ 9525 h 2250018"/>
              <a:gd name="connsiteX5" fmla="*/ 6410325 w 11277600"/>
              <a:gd name="connsiteY5" fmla="*/ 14288 h 2250018"/>
              <a:gd name="connsiteX6" fmla="*/ 6629400 w 11277600"/>
              <a:gd name="connsiteY6" fmla="*/ 19050 h 2250018"/>
              <a:gd name="connsiteX7" fmla="*/ 6846888 w 11277600"/>
              <a:gd name="connsiteY7" fmla="*/ 26988 h 2250018"/>
              <a:gd name="connsiteX8" fmla="*/ 7061200 w 11277600"/>
              <a:gd name="connsiteY8" fmla="*/ 34925 h 2250018"/>
              <a:gd name="connsiteX9" fmla="*/ 7270750 w 11277600"/>
              <a:gd name="connsiteY9" fmla="*/ 42863 h 2250018"/>
              <a:gd name="connsiteX10" fmla="*/ 7680325 w 11277600"/>
              <a:gd name="connsiteY10" fmla="*/ 63500 h 2250018"/>
              <a:gd name="connsiteX11" fmla="*/ 8072438 w 11277600"/>
              <a:gd name="connsiteY11" fmla="*/ 85725 h 2250018"/>
              <a:gd name="connsiteX12" fmla="*/ 8448675 w 11277600"/>
              <a:gd name="connsiteY12" fmla="*/ 109538 h 2250018"/>
              <a:gd name="connsiteX13" fmla="*/ 8805862 w 11277600"/>
              <a:gd name="connsiteY13" fmla="*/ 134938 h 2250018"/>
              <a:gd name="connsiteX14" fmla="*/ 9145588 w 11277600"/>
              <a:gd name="connsiteY14" fmla="*/ 161925 h 2250018"/>
              <a:gd name="connsiteX15" fmla="*/ 9461500 w 11277600"/>
              <a:gd name="connsiteY15" fmla="*/ 190500 h 2250018"/>
              <a:gd name="connsiteX16" fmla="*/ 9758362 w 11277600"/>
              <a:gd name="connsiteY16" fmla="*/ 219075 h 2250018"/>
              <a:gd name="connsiteX17" fmla="*/ 10031412 w 11277600"/>
              <a:gd name="connsiteY17" fmla="*/ 247650 h 2250018"/>
              <a:gd name="connsiteX18" fmla="*/ 10282238 w 11277600"/>
              <a:gd name="connsiteY18" fmla="*/ 274638 h 2250018"/>
              <a:gd name="connsiteX19" fmla="*/ 10504488 w 11277600"/>
              <a:gd name="connsiteY19" fmla="*/ 300038 h 2250018"/>
              <a:gd name="connsiteX20" fmla="*/ 10704512 w 11277600"/>
              <a:gd name="connsiteY20" fmla="*/ 323850 h 2250018"/>
              <a:gd name="connsiteX21" fmla="*/ 10874375 w 11277600"/>
              <a:gd name="connsiteY21" fmla="*/ 344488 h 2250018"/>
              <a:gd name="connsiteX22" fmla="*/ 11015662 w 11277600"/>
              <a:gd name="connsiteY22" fmla="*/ 363538 h 2250018"/>
              <a:gd name="connsiteX23" fmla="*/ 11210925 w 11277600"/>
              <a:gd name="connsiteY23" fmla="*/ 390525 h 2250018"/>
              <a:gd name="connsiteX24" fmla="*/ 11277600 w 11277600"/>
              <a:gd name="connsiteY24" fmla="*/ 400050 h 2250018"/>
              <a:gd name="connsiteX25" fmla="*/ 11277600 w 11277600"/>
              <a:gd name="connsiteY25" fmla="*/ 2250018 h 2250018"/>
              <a:gd name="connsiteX26" fmla="*/ 0 w 11277600"/>
              <a:gd name="connsiteY26" fmla="*/ 2250018 h 2250018"/>
              <a:gd name="connsiteX27" fmla="*/ 0 w 11277600"/>
              <a:gd name="connsiteY27" fmla="*/ 398463 h 2250018"/>
              <a:gd name="connsiteX28" fmla="*/ 255588 w 11277600"/>
              <a:gd name="connsiteY28" fmla="*/ 358775 h 2250018"/>
              <a:gd name="connsiteX29" fmla="*/ 511175 w 11277600"/>
              <a:gd name="connsiteY29" fmla="*/ 320675 h 2250018"/>
              <a:gd name="connsiteX30" fmla="*/ 766762 w 11277600"/>
              <a:gd name="connsiteY30" fmla="*/ 284163 h 2250018"/>
              <a:gd name="connsiteX31" fmla="*/ 1023938 w 11277600"/>
              <a:gd name="connsiteY31" fmla="*/ 252413 h 2250018"/>
              <a:gd name="connsiteX32" fmla="*/ 1279525 w 11277600"/>
              <a:gd name="connsiteY32" fmla="*/ 220663 h 2250018"/>
              <a:gd name="connsiteX33" fmla="*/ 1536700 w 11277600"/>
              <a:gd name="connsiteY33" fmla="*/ 190500 h 2250018"/>
              <a:gd name="connsiteX34" fmla="*/ 1790700 w 11277600"/>
              <a:gd name="connsiteY34" fmla="*/ 165100 h 2250018"/>
              <a:gd name="connsiteX35" fmla="*/ 2047875 w 11277600"/>
              <a:gd name="connsiteY35" fmla="*/ 141288 h 2250018"/>
              <a:gd name="connsiteX36" fmla="*/ 2303462 w 11277600"/>
              <a:gd name="connsiteY36" fmla="*/ 119063 h 2250018"/>
              <a:gd name="connsiteX37" fmla="*/ 2555875 w 11277600"/>
              <a:gd name="connsiteY37" fmla="*/ 100013 h 2250018"/>
              <a:gd name="connsiteX38" fmla="*/ 2809875 w 11277600"/>
              <a:gd name="connsiteY38" fmla="*/ 80963 h 2250018"/>
              <a:gd name="connsiteX39" fmla="*/ 3062288 w 11277600"/>
              <a:gd name="connsiteY39" fmla="*/ 65088 h 2250018"/>
              <a:gd name="connsiteX40" fmla="*/ 3313113 w 11277600"/>
              <a:gd name="connsiteY40" fmla="*/ 52388 h 2250018"/>
              <a:gd name="connsiteX41" fmla="*/ 3563938 w 11277600"/>
              <a:gd name="connsiteY41" fmla="*/ 39688 h 2250018"/>
              <a:gd name="connsiteX42" fmla="*/ 3811588 w 11277600"/>
              <a:gd name="connsiteY42" fmla="*/ 28575 h 2250018"/>
              <a:gd name="connsiteX43" fmla="*/ 4057650 w 11277600"/>
              <a:gd name="connsiteY43" fmla="*/ 20638 h 2250018"/>
              <a:gd name="connsiteX44" fmla="*/ 4303713 w 11277600"/>
              <a:gd name="connsiteY44" fmla="*/ 14288 h 2250018"/>
              <a:gd name="connsiteX45" fmla="*/ 4546600 w 11277600"/>
              <a:gd name="connsiteY45" fmla="*/ 7938 h 2250018"/>
              <a:gd name="connsiteX46" fmla="*/ 4787900 w 11277600"/>
              <a:gd name="connsiteY46" fmla="*/ 4763 h 2250018"/>
              <a:gd name="connsiteX47" fmla="*/ 5027613 w 11277600"/>
              <a:gd name="connsiteY47" fmla="*/ 1588 h 225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277600" h="2250018">
                <a:moveTo>
                  <a:pt x="5264150" y="0"/>
                </a:moveTo>
                <a:lnTo>
                  <a:pt x="5499100" y="1588"/>
                </a:lnTo>
                <a:lnTo>
                  <a:pt x="5730875" y="1588"/>
                </a:lnTo>
                <a:lnTo>
                  <a:pt x="5961063" y="4763"/>
                </a:lnTo>
                <a:lnTo>
                  <a:pt x="6186488" y="9525"/>
                </a:lnTo>
                <a:lnTo>
                  <a:pt x="6410325" y="14288"/>
                </a:lnTo>
                <a:lnTo>
                  <a:pt x="6629400" y="19050"/>
                </a:lnTo>
                <a:lnTo>
                  <a:pt x="6846888" y="26988"/>
                </a:lnTo>
                <a:lnTo>
                  <a:pt x="7061200" y="34925"/>
                </a:lnTo>
                <a:lnTo>
                  <a:pt x="7270750" y="42863"/>
                </a:lnTo>
                <a:lnTo>
                  <a:pt x="7680325" y="63500"/>
                </a:lnTo>
                <a:lnTo>
                  <a:pt x="8072438" y="85725"/>
                </a:lnTo>
                <a:lnTo>
                  <a:pt x="8448675" y="109538"/>
                </a:lnTo>
                <a:lnTo>
                  <a:pt x="8805862" y="134938"/>
                </a:lnTo>
                <a:lnTo>
                  <a:pt x="9145588" y="161925"/>
                </a:lnTo>
                <a:lnTo>
                  <a:pt x="9461500" y="190500"/>
                </a:lnTo>
                <a:lnTo>
                  <a:pt x="9758362" y="219075"/>
                </a:lnTo>
                <a:lnTo>
                  <a:pt x="10031412" y="247650"/>
                </a:lnTo>
                <a:lnTo>
                  <a:pt x="10282238" y="274638"/>
                </a:lnTo>
                <a:lnTo>
                  <a:pt x="10504488" y="300038"/>
                </a:lnTo>
                <a:lnTo>
                  <a:pt x="10704512" y="323850"/>
                </a:lnTo>
                <a:lnTo>
                  <a:pt x="10874375" y="344488"/>
                </a:lnTo>
                <a:lnTo>
                  <a:pt x="11015662" y="363538"/>
                </a:lnTo>
                <a:lnTo>
                  <a:pt x="11210925" y="390525"/>
                </a:lnTo>
                <a:lnTo>
                  <a:pt x="11277600" y="400050"/>
                </a:lnTo>
                <a:lnTo>
                  <a:pt x="11277600" y="2250018"/>
                </a:lnTo>
                <a:lnTo>
                  <a:pt x="0" y="2250018"/>
                </a:lnTo>
                <a:lnTo>
                  <a:pt x="0" y="398463"/>
                </a:lnTo>
                <a:lnTo>
                  <a:pt x="255588" y="358775"/>
                </a:lnTo>
                <a:lnTo>
                  <a:pt x="511175" y="320675"/>
                </a:lnTo>
                <a:lnTo>
                  <a:pt x="766762" y="284163"/>
                </a:lnTo>
                <a:lnTo>
                  <a:pt x="1023938" y="252413"/>
                </a:lnTo>
                <a:lnTo>
                  <a:pt x="1279525" y="220663"/>
                </a:lnTo>
                <a:lnTo>
                  <a:pt x="1536700" y="190500"/>
                </a:lnTo>
                <a:lnTo>
                  <a:pt x="1790700" y="165100"/>
                </a:lnTo>
                <a:lnTo>
                  <a:pt x="2047875" y="141288"/>
                </a:lnTo>
                <a:lnTo>
                  <a:pt x="2303462" y="119063"/>
                </a:lnTo>
                <a:lnTo>
                  <a:pt x="2555875" y="100013"/>
                </a:lnTo>
                <a:lnTo>
                  <a:pt x="2809875" y="80963"/>
                </a:lnTo>
                <a:lnTo>
                  <a:pt x="3062288" y="65088"/>
                </a:lnTo>
                <a:lnTo>
                  <a:pt x="3313113" y="52388"/>
                </a:lnTo>
                <a:lnTo>
                  <a:pt x="3563938" y="39688"/>
                </a:lnTo>
                <a:lnTo>
                  <a:pt x="3811588" y="28575"/>
                </a:lnTo>
                <a:lnTo>
                  <a:pt x="4057650" y="20638"/>
                </a:lnTo>
                <a:lnTo>
                  <a:pt x="4303713" y="14288"/>
                </a:lnTo>
                <a:lnTo>
                  <a:pt x="4546600" y="7938"/>
                </a:lnTo>
                <a:lnTo>
                  <a:pt x="4787900" y="4763"/>
                </a:lnTo>
                <a:lnTo>
                  <a:pt x="5027613" y="1588"/>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4" name="Freeform 5">
            <a:extLst>
              <a:ext uri="{FF2B5EF4-FFF2-40B4-BE49-F238E27FC236}">
                <a16:creationId xmlns:a16="http://schemas.microsoft.com/office/drawing/2014/main" id="{9C80E52D-DE5C-4267-9C99-8741F2E42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0371525">
            <a:off x="263767" y="411712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 name="Title 1">
            <a:extLst>
              <a:ext uri="{FF2B5EF4-FFF2-40B4-BE49-F238E27FC236}">
                <a16:creationId xmlns:a16="http://schemas.microsoft.com/office/drawing/2014/main" id="{7BCBF5A7-E0E2-BD49-B1E0-12053A201A49}"/>
              </a:ext>
            </a:extLst>
          </p:cNvPr>
          <p:cNvSpPr>
            <a:spLocks noGrp="1"/>
          </p:cNvSpPr>
          <p:nvPr>
            <p:ph type="title"/>
          </p:nvPr>
        </p:nvSpPr>
        <p:spPr>
          <a:xfrm>
            <a:off x="649975" y="4517136"/>
            <a:ext cx="10893095" cy="1174947"/>
          </a:xfrm>
        </p:spPr>
        <p:txBody>
          <a:bodyPr vert="horz" lIns="91440" tIns="45720" rIns="91440" bIns="45720" rtlCol="0" anchor="b">
            <a:normAutofit/>
          </a:bodyPr>
          <a:lstStyle/>
          <a:p>
            <a:pPr>
              <a:lnSpc>
                <a:spcPct val="90000"/>
              </a:lnSpc>
            </a:pPr>
            <a:r>
              <a:rPr lang="en-US" sz="3800" b="0" i="0" kern="1200">
                <a:solidFill>
                  <a:schemeClr val="bg2"/>
                </a:solidFill>
                <a:latin typeface="+mj-lt"/>
                <a:ea typeface="+mj-ea"/>
                <a:cs typeface="+mj-cs"/>
              </a:rPr>
              <a:t>An example of Parks Category is shown below. Northern Lights can be observed here</a:t>
            </a:r>
          </a:p>
        </p:txBody>
      </p:sp>
      <p:sp>
        <p:nvSpPr>
          <p:cNvPr id="7" name="TextBox 6">
            <a:extLst>
              <a:ext uri="{FF2B5EF4-FFF2-40B4-BE49-F238E27FC236}">
                <a16:creationId xmlns:a16="http://schemas.microsoft.com/office/drawing/2014/main" id="{D9CECFCD-CD50-7748-B66A-B5344FD244E7}"/>
              </a:ext>
            </a:extLst>
          </p:cNvPr>
          <p:cNvSpPr txBox="1"/>
          <p:nvPr/>
        </p:nvSpPr>
        <p:spPr>
          <a:xfrm>
            <a:off x="7482161" y="3568994"/>
            <a:ext cx="2751693" cy="343961"/>
          </a:xfrm>
          <a:prstGeom prst="rect">
            <a:avLst/>
          </a:prstGeom>
          <a:solidFill>
            <a:srgbClr val="000000">
              <a:alpha val="50000"/>
            </a:srgbClr>
          </a:solidFill>
          <a:ln>
            <a:noFill/>
          </a:ln>
        </p:spPr>
        <p:txBody>
          <a:bodyPr wrap="square" rtlCol="0">
            <a:normAutofit/>
          </a:bodyPr>
          <a:lstStyle/>
          <a:p>
            <a:pPr algn="ctr">
              <a:lnSpc>
                <a:spcPct val="90000"/>
              </a:lnSpc>
              <a:spcAft>
                <a:spcPts val="600"/>
              </a:spcAft>
            </a:pPr>
            <a:r>
              <a:rPr lang="en-US" sz="1200">
                <a:solidFill>
                  <a:srgbClr val="FFFFFF"/>
                </a:solidFill>
              </a:rPr>
              <a:t>Image from Google Search Results</a:t>
            </a:r>
          </a:p>
        </p:txBody>
      </p:sp>
    </p:spTree>
    <p:extLst>
      <p:ext uri="{BB962C8B-B14F-4D97-AF65-F5344CB8AC3E}">
        <p14:creationId xmlns:p14="http://schemas.microsoft.com/office/powerpoint/2010/main" val="2651145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3" name="Content Placeholder 2">
            <a:extLst>
              <a:ext uri="{FF2B5EF4-FFF2-40B4-BE49-F238E27FC236}">
                <a16:creationId xmlns:a16="http://schemas.microsoft.com/office/drawing/2014/main" id="{4AB0A487-F88D-DA4F-880B-B602FB1D6DB3}"/>
              </a:ext>
            </a:extLst>
          </p:cNvPr>
          <p:cNvSpPr>
            <a:spLocks noGrp="1"/>
          </p:cNvSpPr>
          <p:nvPr>
            <p:ph idx="1"/>
          </p:nvPr>
        </p:nvSpPr>
        <p:spPr>
          <a:xfrm>
            <a:off x="5290077" y="437513"/>
            <a:ext cx="5502614" cy="5954325"/>
          </a:xfrm>
        </p:spPr>
        <p:txBody>
          <a:bodyPr anchor="ctr">
            <a:normAutofit/>
          </a:bodyPr>
          <a:lstStyle/>
          <a:p>
            <a:pPr marL="0" indent="0">
              <a:buNone/>
            </a:pPr>
            <a:r>
              <a:rPr lang="en-US" sz="2000"/>
              <a:t>Similarly Transport Facilities are listed :</a:t>
            </a:r>
          </a:p>
          <a:p>
            <a:r>
              <a:rPr lang="en-US" sz="2000"/>
              <a:t>Bus Lines</a:t>
            </a:r>
          </a:p>
          <a:p>
            <a:r>
              <a:rPr lang="en-US" sz="2000"/>
              <a:t>Metro Lines</a:t>
            </a:r>
          </a:p>
          <a:p>
            <a:r>
              <a:rPr lang="en-US" sz="2000"/>
              <a:t>Boat/Ferry Rides</a:t>
            </a:r>
          </a:p>
          <a:p>
            <a:endParaRPr lang="en-US" sz="2000"/>
          </a:p>
          <a:p>
            <a:pPr marL="0" indent="0">
              <a:buNone/>
            </a:pPr>
            <a:r>
              <a:rPr lang="en-US" sz="2000"/>
              <a:t>Also, Emergency Services are listed:</a:t>
            </a:r>
          </a:p>
          <a:p>
            <a:r>
              <a:rPr lang="en-US" sz="2000"/>
              <a:t>Hospitals</a:t>
            </a:r>
          </a:p>
          <a:p>
            <a:r>
              <a:rPr lang="en-US" sz="2000"/>
              <a:t>Police Department</a:t>
            </a:r>
          </a:p>
          <a:p>
            <a:r>
              <a:rPr lang="en-US" sz="2000"/>
              <a:t>Tourist Information Centers</a:t>
            </a:r>
          </a:p>
          <a:p>
            <a:pPr marL="0" indent="0">
              <a:buNone/>
            </a:pPr>
            <a:endParaRPr lang="en-US" sz="2000"/>
          </a:p>
          <a:p>
            <a:endParaRPr lang="en-US" sz="2000"/>
          </a:p>
        </p:txBody>
      </p:sp>
    </p:spTree>
    <p:extLst>
      <p:ext uri="{BB962C8B-B14F-4D97-AF65-F5344CB8AC3E}">
        <p14:creationId xmlns:p14="http://schemas.microsoft.com/office/powerpoint/2010/main" val="26758232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0</TotalTime>
  <Words>506</Words>
  <Application>Microsoft Macintosh PowerPoint</Application>
  <PresentationFormat>Widescreen</PresentationFormat>
  <Paragraphs>48</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Century Gothic</vt:lpstr>
      <vt:lpstr>Wingdings 3</vt:lpstr>
      <vt:lpstr>Ion Boardroom</vt:lpstr>
      <vt:lpstr>Capstone Project – Exploring Helsinki Neighborhood</vt:lpstr>
      <vt:lpstr>Introduction/ Business Problem </vt:lpstr>
      <vt:lpstr>Data </vt:lpstr>
      <vt:lpstr>PowerPoint Presentation</vt:lpstr>
      <vt:lpstr>Methodology</vt:lpstr>
      <vt:lpstr>We obtain list of locations of the following: </vt:lpstr>
      <vt:lpstr>Results  A few examples of the results are displayed below</vt:lpstr>
      <vt:lpstr>An example of Parks Category is shown below. Northern Lights can be observed here</vt:lpstr>
      <vt:lpstr>PowerPoint Presentation</vt:lpstr>
      <vt:lpstr>Discussions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Exploring Helsinki Neighborhood</dc:title>
  <dc:creator>Anoogna Suresh Babu</dc:creator>
  <cp:lastModifiedBy>Anoogna Suresh Babu</cp:lastModifiedBy>
  <cp:revision>1</cp:revision>
  <dcterms:created xsi:type="dcterms:W3CDTF">2020-06-20T13:21:00Z</dcterms:created>
  <dcterms:modified xsi:type="dcterms:W3CDTF">2020-06-20T13:21:23Z</dcterms:modified>
</cp:coreProperties>
</file>